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64" r:id="rId2"/>
    <p:sldId id="263" r:id="rId3"/>
    <p:sldId id="302" r:id="rId4"/>
    <p:sldId id="265" r:id="rId5"/>
    <p:sldId id="269" r:id="rId6"/>
    <p:sldId id="267" r:id="rId7"/>
    <p:sldId id="268" r:id="rId8"/>
    <p:sldId id="270" r:id="rId9"/>
    <p:sldId id="271" r:id="rId10"/>
    <p:sldId id="279" r:id="rId11"/>
    <p:sldId id="298" r:id="rId12"/>
    <p:sldId id="299" r:id="rId13"/>
    <p:sldId id="304" r:id="rId14"/>
    <p:sldId id="273" r:id="rId15"/>
    <p:sldId id="274" r:id="rId16"/>
    <p:sldId id="300" r:id="rId17"/>
    <p:sldId id="284" r:id="rId18"/>
    <p:sldId id="305" r:id="rId19"/>
    <p:sldId id="306" r:id="rId20"/>
    <p:sldId id="285" r:id="rId21"/>
    <p:sldId id="286" r:id="rId22"/>
    <p:sldId id="287" r:id="rId23"/>
    <p:sldId id="288" r:id="rId24"/>
    <p:sldId id="303" r:id="rId25"/>
    <p:sldId id="289" r:id="rId26"/>
    <p:sldId id="290" r:id="rId27"/>
    <p:sldId id="294" r:id="rId28"/>
    <p:sldId id="291" r:id="rId29"/>
    <p:sldId id="293" r:id="rId30"/>
    <p:sldId id="292" r:id="rId31"/>
    <p:sldId id="295" r:id="rId32"/>
    <p:sldId id="296" r:id="rId33"/>
    <p:sldId id="297" r:id="rId34"/>
    <p:sldId id="281" r:id="rId35"/>
    <p:sldId id="282" r:id="rId36"/>
    <p:sldId id="301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0000"/>
    <a:srgbClr val="060000"/>
    <a:srgbClr val="050000"/>
    <a:srgbClr val="00CC99"/>
    <a:srgbClr val="0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4961" autoAdjust="0"/>
    <p:restoredTop sz="90891" autoAdjust="0"/>
  </p:normalViewPr>
  <p:slideViewPr>
    <p:cSldViewPr>
      <p:cViewPr varScale="1">
        <p:scale>
          <a:sx n="105" d="100"/>
          <a:sy n="105" d="100"/>
        </p:scale>
        <p:origin x="1416" y="96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9A24C8-E05D-4904-AACC-B3F873B3C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1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24C8-E05D-4904-AACC-B3F873B3C4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D9F05-F829-4C43-8D2F-A5887EC8F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76543-9ADA-4879-AD22-95E4046A5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35635-4E23-42F1-B338-B3D4F0A73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1E253-7416-4DCA-A70D-7EC932FF9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D7F7D-666E-4E89-929B-705A25C72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66F5-E275-4D29-94DE-2FD869856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4B0A-2499-4107-AC7A-1EC4C0B59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97AA9-EC7D-437A-AE19-2AD08AA9C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49365-4EEE-48D5-AB2A-585471F6E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C3AC-4718-425B-94C0-93E82BF7D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3985-9F1C-481A-B2CA-AEC2E31B9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D333596F-C7DE-4D7E-AA47-23D92D78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"/>
            <a:ext cx="9144000" cy="14447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Lecture 8 </a:t>
            </a:r>
            <a:endParaRPr lang="en-US" dirty="0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i="1" dirty="0" smtClean="0"/>
              <a:t>Don’t delay: make sure you have a working Verilog environment ASAP</a:t>
            </a:r>
          </a:p>
          <a:p>
            <a:r>
              <a:rPr lang="en-US" i="1" dirty="0" smtClean="0"/>
              <a:t>Additional Resources</a:t>
            </a:r>
          </a:p>
          <a:p>
            <a:pPr lvl="1"/>
            <a:r>
              <a:rPr lang="en-US" i="1" dirty="0" smtClean="0"/>
              <a:t>Class Web Site (Resources): Line to </a:t>
            </a:r>
            <a:r>
              <a:rPr lang="en-US" i="1" dirty="0"/>
              <a:t>on-line </a:t>
            </a:r>
            <a:r>
              <a:rPr lang="en-US" i="1" dirty="0" smtClean="0"/>
              <a:t>tutorial</a:t>
            </a:r>
          </a:p>
          <a:p>
            <a:pPr lvl="1"/>
            <a:r>
              <a:rPr lang="en-US" i="1" dirty="0" smtClean="0"/>
              <a:t>Class Web Site (Textbook): </a:t>
            </a:r>
            <a:r>
              <a:rPr lang="en-US" i="1" dirty="0" err="1" smtClean="0"/>
              <a:t>Palnitkar</a:t>
            </a:r>
            <a:r>
              <a:rPr lang="en-US" i="1" dirty="0" smtClean="0"/>
              <a:t> 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Verilog Instantiation and parameter lists</a:t>
            </a:r>
            <a:endParaRPr lang="en-US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Instantiating a module</a:t>
            </a:r>
          </a:p>
          <a:p>
            <a:pPr lvl="1"/>
            <a:r>
              <a:rPr lang="en-US"/>
              <a:t>component name</a:t>
            </a:r>
          </a:p>
          <a:p>
            <a:pPr lvl="1"/>
            <a:r>
              <a:rPr lang="en-US"/>
              <a:t>instance identifier</a:t>
            </a:r>
          </a:p>
          <a:p>
            <a:r>
              <a:rPr lang="en-US"/>
              <a:t>Two forms of parameter lists</a:t>
            </a:r>
          </a:p>
          <a:p>
            <a:pPr lvl="1"/>
            <a:r>
              <a:rPr lang="en-US"/>
              <a:t>By order of declaration</a:t>
            </a:r>
          </a:p>
          <a:p>
            <a:pPr lvl="1"/>
            <a:r>
              <a:rPr lang="en-US"/>
              <a:t>By explicit port name</a:t>
            </a:r>
          </a:p>
        </p:txBody>
      </p:sp>
      <p:pic>
        <p:nvPicPr>
          <p:cNvPr id="648197" name="Picture 5" descr="Tab_05_069"/>
          <p:cNvPicPr>
            <a:picLocks noChangeAspect="1" noChangeArrowheads="1"/>
          </p:cNvPicPr>
          <p:nvPr/>
        </p:nvPicPr>
        <p:blipFill>
          <a:blip r:embed="rId2"/>
          <a:srcRect l="16557" r="16557" b="37993"/>
          <a:stretch>
            <a:fillRect/>
          </a:stretch>
        </p:blipFill>
        <p:spPr bwMode="auto">
          <a:xfrm>
            <a:off x="1752600" y="5360988"/>
            <a:ext cx="5791200" cy="13446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Dataflow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128801" y="1261871"/>
            <a:ext cx="19476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CI A B  </a:t>
            </a:r>
            <a:r>
              <a:rPr lang="en-US" dirty="0" smtClean="0"/>
              <a:t> CO </a:t>
            </a:r>
            <a:r>
              <a:rPr lang="en-US" dirty="0"/>
              <a:t>S</a:t>
            </a:r>
          </a:p>
          <a:p>
            <a:r>
              <a:rPr lang="en-US" dirty="0"/>
              <a:t> 0   0 0    0   0</a:t>
            </a:r>
          </a:p>
          <a:p>
            <a:r>
              <a:rPr lang="en-US" dirty="0"/>
              <a:t> 0   0 1    0   1</a:t>
            </a:r>
          </a:p>
          <a:p>
            <a:r>
              <a:rPr lang="en-US" dirty="0"/>
              <a:t> 0   1 0    0   1</a:t>
            </a:r>
          </a:p>
          <a:p>
            <a:r>
              <a:rPr lang="en-US" dirty="0"/>
              <a:t> 0   1 1    1   0</a:t>
            </a:r>
          </a:p>
          <a:p>
            <a:r>
              <a:rPr lang="en-US" dirty="0"/>
              <a:t> 1   0 0    0   1</a:t>
            </a:r>
          </a:p>
          <a:p>
            <a:r>
              <a:rPr lang="en-US" dirty="0"/>
              <a:t> 1   0 1    1   0</a:t>
            </a:r>
          </a:p>
          <a:p>
            <a:r>
              <a:rPr lang="en-US" dirty="0"/>
              <a:t> 1   1 0    1   0</a:t>
            </a:r>
          </a:p>
          <a:p>
            <a:r>
              <a:rPr lang="en-US" dirty="0"/>
              <a:t> 1   1 1    1   1</a:t>
            </a:r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1162951" y="1387294"/>
            <a:ext cx="0" cy="3165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8869" name="Line 5"/>
          <p:cNvSpPr>
            <a:spLocks noChangeShapeType="1"/>
          </p:cNvSpPr>
          <p:nvPr/>
        </p:nvSpPr>
        <p:spPr bwMode="auto">
          <a:xfrm rot="5400000">
            <a:off x="1102626" y="777694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8872" name="Picture 8" descr="33"/>
          <p:cNvPicPr>
            <a:picLocks noChangeAspect="1" noChangeArrowheads="1"/>
          </p:cNvPicPr>
          <p:nvPr/>
        </p:nvPicPr>
        <p:blipFill>
          <a:blip r:embed="rId2"/>
          <a:srcRect l="48985" t="18251" r="32353" b="47275"/>
          <a:stretch>
            <a:fillRect/>
          </a:stretch>
        </p:blipFill>
        <p:spPr bwMode="auto">
          <a:xfrm>
            <a:off x="2667000" y="1387294"/>
            <a:ext cx="1676400" cy="1582737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69085"/>
            <a:ext cx="16764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90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2546" y="6379219"/>
            <a:ext cx="3000375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9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572000"/>
            <a:ext cx="4611022" cy="163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3924300"/>
            <a:ext cx="1676400" cy="16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72000" y="59436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8872" name="Picture 8" descr="33"/>
          <p:cNvPicPr>
            <a:picLocks noChangeAspect="1" noChangeArrowheads="1"/>
          </p:cNvPicPr>
          <p:nvPr/>
        </p:nvPicPr>
        <p:blipFill>
          <a:blip r:embed="rId2"/>
          <a:srcRect l="48985" t="18251" r="32353" b="47275"/>
          <a:stretch>
            <a:fillRect/>
          </a:stretch>
        </p:blipFill>
        <p:spPr bwMode="auto">
          <a:xfrm>
            <a:off x="5581650" y="1371600"/>
            <a:ext cx="1676400" cy="1582737"/>
          </a:xfrm>
          <a:prstGeom prst="rect">
            <a:avLst/>
          </a:prstGeom>
          <a:noFill/>
        </p:spPr>
      </p:pic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5257800" y="3886200"/>
            <a:ext cx="2914650" cy="26416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3048000"/>
            <a:ext cx="1676400" cy="342900"/>
          </a:xfrm>
          <a:prstGeom prst="rect">
            <a:avLst/>
          </a:prstGeom>
          <a:noFill/>
        </p:spPr>
      </p:pic>
      <p:pic>
        <p:nvPicPr>
          <p:cNvPr id="690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3390900"/>
            <a:ext cx="3000375" cy="342900"/>
          </a:xfrm>
          <a:prstGeom prst="rect">
            <a:avLst/>
          </a:prstGeom>
          <a:noFill/>
        </p:spPr>
      </p:pic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355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380707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"/>
            <a:ext cx="9144000" cy="711709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5181600" y="2217166"/>
            <a:ext cx="2914650" cy="26416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793243"/>
            <a:ext cx="1676400" cy="342900"/>
          </a:xfrm>
          <a:prstGeom prst="rect">
            <a:avLst/>
          </a:prstGeom>
          <a:noFill/>
        </p:spPr>
      </p:pic>
      <p:pic>
        <p:nvPicPr>
          <p:cNvPr id="690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857250"/>
            <a:ext cx="3000375" cy="342900"/>
          </a:xfrm>
          <a:prstGeom prst="rect">
            <a:avLst/>
          </a:prstGeom>
          <a:noFill/>
        </p:spPr>
      </p:pic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355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380707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1676400" y="2667000"/>
            <a:ext cx="5133975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362200" y="3429000"/>
            <a:ext cx="444817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3139" y="4419600"/>
            <a:ext cx="4297236" cy="43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3139" y="3955034"/>
            <a:ext cx="4192461" cy="61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TestBench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Testbench</a:t>
            </a:r>
            <a:r>
              <a:rPr lang="en-US" sz="2800" dirty="0" smtClean="0"/>
              <a:t> provides </a:t>
            </a:r>
            <a:r>
              <a:rPr lang="en-US" sz="2800" dirty="0"/>
              <a:t>stimulus to module being tested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Testbench</a:t>
            </a:r>
            <a:r>
              <a:rPr lang="en-US" sz="2800" dirty="0" smtClean="0"/>
              <a:t> must </a:t>
            </a:r>
            <a:r>
              <a:rPr lang="en-US" sz="2800" dirty="0"/>
              <a:t>obey interface and protocol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Interface</a:t>
            </a:r>
            <a:r>
              <a:rPr lang="en-US" sz="2400" dirty="0"/>
              <a:t>: signal direction and width (e.g. bus)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  <a:r>
              <a:rPr lang="en-US" sz="2400" dirty="0"/>
              <a:t>: timing and edge relationships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/>
              <a:t>Testbench</a:t>
            </a:r>
            <a:r>
              <a:rPr lang="en-US" sz="2800" dirty="0"/>
              <a:t> </a:t>
            </a:r>
            <a:r>
              <a:rPr lang="en-US" sz="2800" dirty="0" smtClean="0"/>
              <a:t>facilitates </a:t>
            </a:r>
            <a:r>
              <a:rPr lang="en-US" sz="2800" dirty="0"/>
              <a:t>response from module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TestBench</a:t>
            </a:r>
            <a:r>
              <a:rPr lang="en-US" sz="2400" dirty="0"/>
              <a:t> can be written to independently verify response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Human can examine </a:t>
            </a:r>
            <a:r>
              <a:rPr lang="en-US" sz="2400" dirty="0" smtClean="0"/>
              <a:t>waveforms produced in simulation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TestBench</a:t>
            </a:r>
            <a:r>
              <a:rPr lang="en-US" sz="2400" dirty="0"/>
              <a:t> can be written to format response (e.g. table) for later examination or processing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/>
              <a:t>Testbench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 Verilog module!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1981200" y="1752600"/>
            <a:ext cx="5562600" cy="32766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TestBench</a:t>
            </a:r>
            <a:endParaRPr lang="en-US" dirty="0"/>
          </a:p>
        </p:txBody>
      </p:sp>
      <p:sp>
        <p:nvSpPr>
          <p:cNvPr id="643080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TestBench</a:t>
            </a:r>
            <a:r>
              <a:rPr lang="en-US" dirty="0">
                <a:latin typeface="+mj-lt"/>
              </a:rPr>
              <a:t> instantiates </a:t>
            </a:r>
            <a:r>
              <a:rPr lang="en-US" dirty="0" smtClean="0">
                <a:latin typeface="+mj-lt"/>
              </a:rPr>
              <a:t>module </a:t>
            </a:r>
            <a:r>
              <a:rPr lang="en-US" dirty="0">
                <a:latin typeface="+mj-lt"/>
              </a:rPr>
              <a:t>and provides necessary </a:t>
            </a:r>
            <a:r>
              <a:rPr lang="en-US" dirty="0" smtClean="0">
                <a:latin typeface="+mj-lt"/>
              </a:rPr>
              <a:t>inputs, called test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Declares registers (“</a:t>
            </a:r>
            <a:r>
              <a:rPr lang="en-US" dirty="0" err="1" smtClean="0">
                <a:latin typeface="+mj-lt"/>
              </a:rPr>
              <a:t>reg</a:t>
            </a:r>
            <a:r>
              <a:rPr lang="en-US" dirty="0" smtClean="0">
                <a:latin typeface="+mj-lt"/>
              </a:rPr>
              <a:t>”) which will be connected to the module input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Declares wires which will be connected to the module output ports</a:t>
            </a:r>
          </a:p>
        </p:txBody>
      </p:sp>
      <p:sp>
        <p:nvSpPr>
          <p:cNvPr id="643082" name="Text Box 10"/>
          <p:cNvSpPr txBox="1">
            <a:spLocks noChangeArrowheads="1"/>
          </p:cNvSpPr>
          <p:nvPr/>
        </p:nvSpPr>
        <p:spPr bwMode="auto">
          <a:xfrm>
            <a:off x="1981200" y="4572000"/>
            <a:ext cx="1477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+mj-lt"/>
              </a:rPr>
              <a:t>TestBench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2514600"/>
            <a:ext cx="1676400" cy="16002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50000"/>
                </a:solidFill>
              </a:rPr>
              <a:t>Module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895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1988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35036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2971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32750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35798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63694" y="2667000"/>
            <a:ext cx="312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br>
              <a:rPr lang="en-US" sz="2000" dirty="0" smtClean="0"/>
            </a:br>
            <a:r>
              <a:rPr lang="en-US" sz="2000" dirty="0" smtClean="0"/>
              <a:t>0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1294" y="2667000"/>
            <a:ext cx="312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br>
              <a:rPr lang="en-US" sz="2000" dirty="0" smtClean="0"/>
            </a:br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658894" y="2667000"/>
            <a:ext cx="312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br>
              <a:rPr lang="en-US" sz="2000" dirty="0" smtClean="0"/>
            </a:br>
            <a:r>
              <a:rPr lang="en-US" sz="2000" dirty="0" smtClean="0"/>
              <a:t>1</a:t>
            </a:r>
          </a:p>
          <a:p>
            <a:r>
              <a:rPr lang="en-US" sz="2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06494" y="2667000"/>
            <a:ext cx="312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br>
              <a:rPr lang="en-US" sz="2000" dirty="0" smtClean="0"/>
            </a:br>
            <a:r>
              <a:rPr lang="en-US" sz="2000" dirty="0" smtClean="0"/>
              <a:t>1</a:t>
            </a:r>
          </a:p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276600" y="2819400"/>
            <a:ext cx="152400" cy="152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3124200"/>
            <a:ext cx="152400" cy="152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3429000"/>
            <a:ext cx="152400" cy="152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D731E253-7416-4DCA-A70D-7EC932FF925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Testbench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3600" dirty="0" smtClean="0"/>
              <a:t>for previously presented Full Adder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6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889375" cy="39702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429000" cy="4627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3886200" y="30480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486400"/>
          </a:xfrm>
          <a:solidFill>
            <a:srgbClr val="FFFF00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Complete Example Using Dataflow Style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7772400" cy="12954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 Complete Example Using Dataflow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458200" cy="40386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dirty="0">
                <a:latin typeface="Calibri" pitchFamily="34" charset="0"/>
              </a:rPr>
              <a:t>Design a circuit </a:t>
            </a:r>
            <a:r>
              <a:rPr lang="en-US" dirty="0" smtClean="0">
                <a:latin typeface="Calibri" pitchFamily="34" charset="0"/>
              </a:rPr>
              <a:t>that takes </a:t>
            </a:r>
            <a:r>
              <a:rPr lang="en-US" dirty="0">
                <a:latin typeface="Calibri" pitchFamily="34" charset="0"/>
              </a:rPr>
              <a:t>as input a binary representation of a month, and an additional Boolean input </a:t>
            </a:r>
            <a:r>
              <a:rPr lang="en-US" dirty="0" err="1">
                <a:latin typeface="Calibri" pitchFamily="34" charset="0"/>
              </a:rPr>
              <a:t>LeapYear</a:t>
            </a:r>
            <a:r>
              <a:rPr lang="en-US" dirty="0">
                <a:latin typeface="Calibri" pitchFamily="34" charset="0"/>
              </a:rPr>
              <a:t> (LY) which is 1 if the current year is a leap year, and determines the number of days in the month. 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circuit should have four </a:t>
            </a:r>
            <a:r>
              <a:rPr lang="en-US" dirty="0" smtClean="0">
                <a:latin typeface="Calibri" pitchFamily="34" charset="0"/>
              </a:rPr>
              <a:t>outputs: </a:t>
            </a:r>
            <a:r>
              <a:rPr lang="en-US" dirty="0">
                <a:latin typeface="Calibri" pitchFamily="34" charset="0"/>
              </a:rPr>
              <a:t>D28, D29, D30, D31 which are true when the given month </a:t>
            </a:r>
            <a:r>
              <a:rPr lang="en-US" dirty="0" smtClean="0">
                <a:latin typeface="Calibri" pitchFamily="34" charset="0"/>
              </a:rPr>
              <a:t>has exactly </a:t>
            </a:r>
            <a:r>
              <a:rPr lang="en-US" dirty="0">
                <a:latin typeface="Calibri" pitchFamily="34" charset="0"/>
              </a:rPr>
              <a:t>the indicated number of days. 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For </a:t>
            </a:r>
            <a:r>
              <a:rPr lang="en-US" dirty="0">
                <a:latin typeface="Calibri" pitchFamily="34" charset="0"/>
              </a:rPr>
              <a:t>example, if the month inputs indicate March, the output D31 will be 1 while D30, D29 and D28 will be 0. 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Use </a:t>
            </a:r>
            <a:r>
              <a:rPr lang="en-US" dirty="0">
                <a:latin typeface="Calibri" pitchFamily="34" charset="0"/>
              </a:rPr>
              <a:t>the fewest number of bits to encode the month input.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22136"/>
            <a:ext cx="1905000" cy="457200"/>
          </a:xfrm>
        </p:spPr>
        <p:txBody>
          <a:bodyPr/>
          <a:lstStyle/>
          <a:p>
            <a:fld id="{D731E253-7416-4DCA-A70D-7EC932FF925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"/>
            <a:ext cx="9144000" cy="1143000"/>
          </a:xfrm>
        </p:spPr>
        <p:txBody>
          <a:bodyPr/>
          <a:lstStyle/>
          <a:p>
            <a:r>
              <a:rPr lang="en-US" dirty="0" smtClean="0"/>
              <a:t>A Complete Example Using Dataflow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610600" cy="464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dirty="0">
                <a:latin typeface="Calibri" pitchFamily="34" charset="0"/>
              </a:rPr>
              <a:t>Methodology (will vary with target implementation</a:t>
            </a:r>
            <a:r>
              <a:rPr lang="en-US" dirty="0" smtClean="0">
                <a:latin typeface="Calibri" pitchFamily="34" charset="0"/>
              </a:rPr>
              <a:t>!)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Draw </a:t>
            </a:r>
            <a:r>
              <a:rPr lang="en-US" dirty="0">
                <a:latin typeface="Calibri" pitchFamily="34" charset="0"/>
              </a:rPr>
              <a:t>a “black box”, label inputs and outputs (</a:t>
            </a:r>
            <a:r>
              <a:rPr lang="en-US" dirty="0" smtClean="0">
                <a:latin typeface="Calibri" pitchFamily="34" charset="0"/>
              </a:rPr>
              <a:t>I/Os)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Confirm </a:t>
            </a:r>
            <a:r>
              <a:rPr lang="en-US" dirty="0">
                <a:latin typeface="Calibri" pitchFamily="34" charset="0"/>
              </a:rPr>
              <a:t>formats, representations, timing of </a:t>
            </a:r>
            <a:r>
              <a:rPr lang="en-US" dirty="0" smtClean="0">
                <a:latin typeface="Calibri" pitchFamily="34" charset="0"/>
              </a:rPr>
              <a:t>I/Os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Create a truth table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Use K-maps to obtain minimized/reduced equations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Translate equations to Verilog dataflow style syntax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Create a testbench to appropriately test the module</a:t>
            </a:r>
          </a:p>
          <a:p>
            <a:pPr marL="1828800" lvl="3" indent="-457200">
              <a:lnSpc>
                <a:spcPct val="80000"/>
              </a:lnSpc>
              <a:spcAft>
                <a:spcPts val="400"/>
              </a:spcAft>
            </a:pPr>
            <a:r>
              <a:rPr lang="en-US" dirty="0" smtClean="0">
                <a:latin typeface="Calibri" pitchFamily="34" charset="0"/>
              </a:rPr>
              <a:t>Appropriate may mean exhaustive testing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Compile and test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Debug : Exam your results; if not as expected, work backwards</a:t>
            </a:r>
          </a:p>
          <a:p>
            <a:pPr marL="914400" lvl="1" indent="-4572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Bask in your success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924800" cy="4724400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Description Languages (HDLs)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79" y="12192"/>
            <a:ext cx="7772400" cy="78356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Black Box and </a:t>
            </a:r>
            <a:r>
              <a:rPr lang="en-US" dirty="0" err="1" smtClean="0"/>
              <a:t>Truthtable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7848" y="1524000"/>
            <a:ext cx="3352800" cy="2057400"/>
            <a:chOff x="304800" y="2362200"/>
            <a:chExt cx="3352800" cy="20574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1066800" y="2362200"/>
              <a:ext cx="19050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>
                  <a:latin typeface="+mj-lt"/>
                </a:rPr>
                <a:t>DaysInMonth</a:t>
              </a:r>
              <a:endParaRPr lang="en-US" dirty="0">
                <a:latin typeface="+mj-lt"/>
              </a:endParaRPr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81000" y="29273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720725" y="28194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85800" y="2618601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4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2971800" y="28956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33907" y="2633246"/>
              <a:ext cx="3674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971800" y="2590800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D31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04800" y="3429000"/>
              <a:ext cx="3538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LY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81000" y="3733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971800" y="4114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971800" y="2971800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D30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2971800" y="3312837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2971800" y="3395246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D29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971800" y="3733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971800" y="3810000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D28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808355"/>
              </p:ext>
            </p:extLst>
          </p:nvPr>
        </p:nvGraphicFramePr>
        <p:xfrm>
          <a:off x="4889372" y="914400"/>
          <a:ext cx="3114675" cy="362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41" name="Worksheet" r:id="rId4" imgW="2952940" imgH="3438716" progId="Excel.Sheet.8">
                  <p:embed/>
                </p:oleObj>
              </mc:Choice>
              <mc:Fallback>
                <p:oleObj name="Worksheet" r:id="rId4" imgW="2952940" imgH="3438716" progId="Excel.Shee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372" y="914400"/>
                        <a:ext cx="3114675" cy="362905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3048" y="295275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48" y="4648200"/>
            <a:ext cx="8153400" cy="83820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dirty="0" smtClean="0">
                <a:latin typeface="+mj-lt"/>
              </a:rPr>
              <a:t>Use of X (don’t care) in inputs reduces rows in truth table and helps to clarify functionality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Use of X in outputs may lead to simpler Boolean equations</a:t>
            </a:r>
            <a:endParaRPr lang="en-US" dirty="0"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239000" y="6353208"/>
            <a:ext cx="1905000" cy="457200"/>
          </a:xfrm>
        </p:spPr>
        <p:txBody>
          <a:bodyPr/>
          <a:lstStyle/>
          <a:p>
            <a:fld id="{30697AA9-EC7D-437A-AE19-2AD08AA9C59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752" y="6254110"/>
            <a:ext cx="457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 dirty="0"/>
              <a:t>Perhaps ask question about encoding used…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10545"/>
            <a:ext cx="5181600" cy="54712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671748" name="Object 4"/>
          <p:cNvGraphicFramePr>
            <a:graphicFrameLocks noChangeAspect="1"/>
          </p:cNvGraphicFramePr>
          <p:nvPr/>
        </p:nvGraphicFramePr>
        <p:xfrm>
          <a:off x="5638800" y="1857375"/>
          <a:ext cx="311467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56" name="Worksheet" r:id="rId5" imgW="2952940" imgH="3438716" progId="Excel.Sheet.8">
                  <p:embed/>
                </p:oleObj>
              </mc:Choice>
              <mc:Fallback>
                <p:oleObj name="Worksheet" r:id="rId5" imgW="2952940" imgH="3438716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57375"/>
                        <a:ext cx="3114675" cy="3629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K-Maps and Reduced Equations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600200"/>
            <a:ext cx="5257800" cy="452431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(M3,M2,M1,M0,LY,D28,D29,D30,D31);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input M3,M2,M1,M0;      // encoded value of month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		    // Jan = 0000, Feb = 0001, etc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input LY; 	    // 1 if leap year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D28;	    // 1 if month has 28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D29;	    // 1 if month has 29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D30;	    // 1 if month has 30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D31;   	    // 1 if month has 31 days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D28 = ~M3 &amp; ~M2 &amp; ~M1 &amp; M0 &amp; ~LY;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D29 = ~M3 &amp; ~M2 &amp; ~M1 &amp; M0 &amp;  LY;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D30 =    M3 &amp; ~M0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 M2 &amp; ~M1 &amp; M0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~M3 &amp; ~M2 &amp; M1 &amp; M0; 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D31 =    M3 &amp;  M0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~M3 &amp; ~M0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 M2 &amp;  M1;	</a:t>
            </a:r>
          </a:p>
          <a:p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81600" y="4572000"/>
            <a:ext cx="3810000" cy="1371600"/>
            <a:chOff x="4800600" y="3962400"/>
            <a:chExt cx="3810000" cy="1371600"/>
          </a:xfrm>
        </p:grpSpPr>
        <p:sp>
          <p:nvSpPr>
            <p:cNvPr id="9" name="Rectangle 8"/>
            <p:cNvSpPr/>
            <p:nvPr/>
          </p:nvSpPr>
          <p:spPr>
            <a:xfrm>
              <a:off x="4800600" y="3962400"/>
              <a:ext cx="3810000" cy="1371600"/>
            </a:xfrm>
            <a:prstGeom prst="rect">
              <a:avLst/>
            </a:prstGeom>
            <a:solidFill>
              <a:srgbClr val="00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73794" name="Object 2"/>
            <p:cNvGraphicFramePr>
              <a:graphicFrameLocks noChangeAspect="1"/>
            </p:cNvGraphicFramePr>
            <p:nvPr/>
          </p:nvGraphicFramePr>
          <p:xfrm>
            <a:off x="4880615" y="4577149"/>
            <a:ext cx="3729985" cy="252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816" r:id="rId3" imgW="3117960" imgH="214920" progId="">
                    <p:embed/>
                  </p:oleObj>
                </mc:Choice>
                <mc:Fallback>
                  <p:oleObj r:id="rId3" imgW="3117960" imgH="21492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0615" y="4577149"/>
                          <a:ext cx="3729985" cy="2520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3795" name="Object 3"/>
            <p:cNvGraphicFramePr>
              <a:graphicFrameLocks noChangeAspect="1"/>
            </p:cNvGraphicFramePr>
            <p:nvPr/>
          </p:nvGraphicFramePr>
          <p:xfrm>
            <a:off x="4880615" y="4939937"/>
            <a:ext cx="2514600" cy="24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817" r:id="rId5" imgW="2319120" imgH="214920" progId="">
                    <p:embed/>
                  </p:oleObj>
                </mc:Choice>
                <mc:Fallback>
                  <p:oleObj r:id="rId5" imgW="2319120" imgH="21492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0615" y="4939937"/>
                          <a:ext cx="2514600" cy="241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3796" name="Object 4"/>
            <p:cNvGraphicFramePr>
              <a:graphicFrameLocks noChangeAspect="1"/>
            </p:cNvGraphicFramePr>
            <p:nvPr/>
          </p:nvGraphicFramePr>
          <p:xfrm>
            <a:off x="4880615" y="4038600"/>
            <a:ext cx="2409825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818" r:id="rId7" imgW="2197100" imgH="685800" progId="">
                    <p:embed/>
                  </p:oleObj>
                </mc:Choice>
                <mc:Fallback>
                  <p:oleObj r:id="rId7" imgW="2197100" imgH="6858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0615" y="4038600"/>
                          <a:ext cx="2409825" cy="723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1" name="Straight Arrow Connector 10"/>
          <p:cNvCxnSpPr/>
          <p:nvPr/>
        </p:nvCxnSpPr>
        <p:spPr>
          <a:xfrm rot="10800000">
            <a:off x="4876800" y="1905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1600200"/>
            <a:ext cx="3334567" cy="76646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1600" dirty="0" smtClean="0">
                <a:latin typeface="+mj-lt"/>
              </a:rPr>
              <a:t>Usually a block comment here with description of module, author, date, other pertinent information</a:t>
            </a:r>
            <a:endParaRPr lang="en-US" sz="1600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5257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990600" y="55626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6096000"/>
            <a:ext cx="6858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+mj-lt"/>
              </a:rPr>
              <a:t>Delay</a:t>
            </a:r>
            <a:endParaRPr lang="en-US" sz="1600" dirty="0">
              <a:latin typeface="+mj-lt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Dataflow Style Module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6400" y="2362200"/>
            <a:ext cx="3352800" cy="2057400"/>
            <a:chOff x="304800" y="2362200"/>
            <a:chExt cx="3352800" cy="2057400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066800" y="2362200"/>
              <a:ext cx="19050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 smtClean="0">
                  <a:latin typeface="+mj-lt"/>
                </a:rPr>
                <a:t>DaysInMonth</a:t>
              </a:r>
              <a:endParaRPr lang="en-US" dirty="0">
                <a:latin typeface="+mj-lt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381000" y="29273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720725" y="28194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685800" y="2618601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4</a:t>
              </a: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2971800" y="28956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33907" y="2633246"/>
              <a:ext cx="3674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971800" y="2590800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D31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04800" y="3429000"/>
              <a:ext cx="3538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LY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381000" y="3733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2971800" y="4114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2971800" y="2971800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D30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2971800" y="3312837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2971800" y="3395246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D29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971800" y="3733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2971800" y="3810000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D28</a:t>
              </a:r>
              <a:endParaRPr lang="en-US" sz="1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61722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Testbench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510"/>
            <a:ext cx="8991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Verilog </a:t>
            </a:r>
            <a:r>
              <a:rPr lang="en-US" dirty="0" err="1" smtClean="0"/>
              <a:t>Testbench</a:t>
            </a:r>
            <a:r>
              <a:rPr lang="en-US" dirty="0" smtClean="0"/>
              <a:t> for the same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95400"/>
            <a:ext cx="4800600" cy="5478423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TestDays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M3,M2,M1,M0;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LY;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wire D28, D29, D30, D31;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D1 (M3,M2,M1,M0,LY,D28,D29,D30,D31);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initial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begin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LY = 1'bx;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M3 = 1'b0; M2 = 1'b0; M1 = 1'b0; M0 = 1'b0;  // Jan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1'b0; M2 = 1'b0; M1 = 1'b0; M0 = 1'b1;  // Feb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LY = 1'b0;  // Not Leap Year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LY = 1'b1;  // Leap Year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LY = 1'bx;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M3 = 1'b0; M2 = 1'b0; M1 = 1'b1; M0 = 1'b0;  // Mar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1'b0; M2 = 1'b0; M1 = 1'b1; M0 = 1'b1;  // Apr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1'b0; M2 = 1'b1; M1 = 1'b0; M0 = 1'b0;  // May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1'b0; M2 = 1'b1; M1 = 1'b0; M0 = 1'b1;  // Jun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1'b0; M2 = 1'b1; M1 = 1'b1; M0 = 1'b0;  // Jul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1'b0; M2 = 1'b1; M1 = 1'b1; M0 = 1'b1;  // Aug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1'b1; M2 = 1'b0; M1 = 1'b0; M0 = 1'b0;  // Sep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1'b1; M2 = 1'b0; M1 = 1'b0; M0 = 1'b1;  // Oct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1'b1; M2 = 1'b0; M1 = 1'b1; M0 = 1'b0;  // Nov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#10 M3 = 1'b1; M2 = 1'b0; M1 = 1'b1; M0 = 1'b1;  // Dec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#20 $finish();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end  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157948"/>
            <a:ext cx="4114800" cy="378565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(M3,M2,M1,M0,LY,D28,D29,D30,D31);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input M3,M2,M1,M0;      // encoded value of month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	// Jan = 0000, Feb = 0001 …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input LY; 	    // 1 if leap year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D28;	    // 1 if month has 28 days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D29;	    // 1 if month has 29 days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D30;	    // 1 if month has 30 days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D31;  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1 if month has 31 days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assign #6 D28 = ~M3 &amp; ~M2 &amp; ~M1 &amp; M0 &amp; ~LY; 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assign #6 D29 = ~M3 &amp; ~M2 &amp; ~M1 &amp; M0 &amp;  LY; 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assign #6 D30 =    M3 &amp; ~M0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        |  M2 &amp; ~M1 &amp; M0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        | ~M3 &amp; ~M2 &amp; M1 &amp; M0;  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assign #6 D31 =    M3 &amp;  M0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        | ~M3 &amp; ~M0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              |  M2 &amp;  M1;	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295400"/>
            <a:ext cx="4102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Use of don’t care inputs</a:t>
            </a:r>
          </a:p>
          <a:p>
            <a:r>
              <a:rPr lang="en-US" sz="1800" dirty="0" smtClean="0">
                <a:latin typeface="+mj-lt"/>
              </a:rPr>
              <a:t>Ability to easily determine all input values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   for any test vector</a:t>
            </a: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Timing Diagram</a:t>
            </a:r>
            <a:endParaRPr lang="en-US" dirty="0"/>
          </a:p>
        </p:txBody>
      </p:sp>
      <p:pic>
        <p:nvPicPr>
          <p:cNvPr id="67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885950"/>
            <a:ext cx="7324725" cy="42100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380261"/>
            <a:ext cx="66294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Note how easy to read, determine if all input combinations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Better Solution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Buses (Vectors)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66800" y="2362200"/>
            <a:ext cx="19050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>
                <a:latin typeface="+mj-lt"/>
              </a:rPr>
              <a:t>DaysInMonth</a:t>
            </a:r>
            <a:endParaRPr lang="en-US" dirty="0">
              <a:latin typeface="+mj-lt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292735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720725" y="2819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5800" y="2618601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4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971800" y="2895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33907" y="2633246"/>
            <a:ext cx="367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M</a:t>
            </a:r>
            <a:endParaRPr lang="en-US" sz="1600" dirty="0">
              <a:latin typeface="+mj-lt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971800" y="2590800"/>
            <a:ext cx="537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D31</a:t>
            </a:r>
            <a:endParaRPr lang="en-US" sz="1600" dirty="0">
              <a:latin typeface="+mj-lt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31921" y="3429000"/>
            <a:ext cx="353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LY</a:t>
            </a:r>
            <a:endParaRPr lang="en-US" sz="1600" dirty="0">
              <a:latin typeface="+mj-lt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81000" y="3733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971800" y="4114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971800" y="2971800"/>
            <a:ext cx="537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D30</a:t>
            </a:r>
            <a:endParaRPr lang="en-US" sz="1600" dirty="0">
              <a:latin typeface="+mj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971800" y="3312837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971800" y="3395246"/>
            <a:ext cx="537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D29</a:t>
            </a:r>
            <a:endParaRPr lang="en-US" sz="1600" dirty="0">
              <a:latin typeface="+mj-lt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71800" y="3733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71800" y="3810000"/>
            <a:ext cx="537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D28</a:t>
            </a:r>
            <a:endParaRPr lang="en-US" sz="1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495485"/>
            <a:ext cx="5257800" cy="452431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(M,LY,D28,D29,D30,D31);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input [3:0] M;          // encoded value of month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		    // Jan = 0000, Feb = 0001, etc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input LY; 	    // 1 if leap year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D28;	    // 1 if month has 28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D29;	    // 1 if month has 29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D30;	    // 1 if month has 30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D31;   	    // 1 if month has 31 days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D28 = ~M[3] &amp; ~M[2] &amp; ~M[1] &amp; M[0] &amp; ~LY;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D29 = ~M[3] &amp; ~M[2] &amp; ~M[1] &amp; M[0] &amp;  LY;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D30 =    M[3] &amp; ~M[0]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 M[2] &amp; ~M[1] &amp; 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~M[3] &amp; ~M[2] &amp; M[1] &amp; M[0]; 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D31 =    M[3] &amp;  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~M[3] &amp; ~M[0]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 M[2] &amp;  M[1];	</a:t>
            </a:r>
          </a:p>
          <a:p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" y="76200"/>
            <a:ext cx="9144000" cy="1143000"/>
          </a:xfrm>
        </p:spPr>
        <p:txBody>
          <a:bodyPr/>
          <a:lstStyle/>
          <a:p>
            <a:r>
              <a:rPr lang="en-US" dirty="0" smtClean="0"/>
              <a:t>A Better Solution: Buses (Vectors)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800285"/>
            <a:ext cx="5257800" cy="452431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(M,LY,D28,D29,D30,D31);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input [3:0] M;          // encoded value of month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		    // Jan = 0000, Feb = 0001, etc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input LY; 	    // 1 if leap year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D28;	    // 1 if month has 28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D29;	    // 1 if month has 29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D30;	    // 1 if month has 30 days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output D31;   	    // 1 if month has 31 days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D28 = ~M[3] &amp; ~M[2] &amp; ~M[1] &amp; M[0] &amp; ~LY;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D29 = ~M[3] &amp; ~M[2] &amp; ~M[1] &amp; M[0] &amp;  LY;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D30 =    M[3] &amp; ~M[0]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 M[2] &amp; ~M[1] &amp; 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~M[3] &amp; ~M[2] &amp; M[1] &amp; M[0]; 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assign #6 D31 =    M[3] &amp;  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~M[3] &amp; ~M[0]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|  M[2] &amp;  M[1];	</a:t>
            </a:r>
          </a:p>
          <a:p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1231642"/>
            <a:ext cx="3352800" cy="501675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TestDays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[3:0]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wire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D28,D29,D30,D31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D1 (M,LY,D28,D29,D30,D31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initial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1'bx;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4’b0000;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Jan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4’b0001;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Feb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1'bx;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M= 4’b0010;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Mar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4’b0011;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Apr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4’b0100;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May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4’b0101;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Jun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4’b0110;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Jul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4’b0111;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Aug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4’b1000;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Sep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4’b1001;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Oct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4’b1010;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Nov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4’b1011;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Dec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#20 $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finish();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end  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2860" y="1219200"/>
            <a:ext cx="2540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Port types must match</a:t>
            </a: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85680"/>
            <a:ext cx="5038725" cy="28961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17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TestBenches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Buses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447800"/>
            <a:ext cx="6873673" cy="3362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0" y="5105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Buses “bundled” together in waveform display improve readability</a:t>
            </a: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Alternative </a:t>
            </a:r>
            <a:r>
              <a:rPr lang="en-US" dirty="0" err="1" smtClean="0"/>
              <a:t>TestBenches</a:t>
            </a:r>
            <a:r>
              <a:rPr lang="en-US" dirty="0" smtClean="0"/>
              <a:t> with Buses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3124200" cy="501675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TestDays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[3:0]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wire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D28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D29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D30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D31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D1 (M,LY,D28,D29,D30,D31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initial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1'bx;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0;	// Jan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1;	// Feb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LY=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1'bx;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 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; 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Mar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3;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Apr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4;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May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5;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Jun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6;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Jul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7;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Aug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8;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Sep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9;	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Oct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10; // Nov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#10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M=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11; 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Dec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#20 $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finish();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  end  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7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590800"/>
            <a:ext cx="7029450" cy="3438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1828800"/>
            <a:ext cx="546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Most tools provide a means to change display radix</a:t>
            </a:r>
            <a:endParaRPr lang="en-US" sz="2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"/>
            <a:ext cx="9144000" cy="1520952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Description Languages (HDLs)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Complete, unambiguous specification of design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Inputs, outputs, behavior, timing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Simulation for design debug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Synthesis for physical realization of design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widely used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ABEL – primarily for PLDs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VHDL (VHSIC Hardware Description Language)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Verilog (1995, 2001)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tools and vendors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Capture, edit, simulate, synthesize…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TestBenches</a:t>
            </a:r>
            <a:r>
              <a:rPr lang="en-US" dirty="0" smtClean="0"/>
              <a:t> with Behavioral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2819400" cy="347787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module </a:t>
            </a:r>
            <a:r>
              <a:rPr lang="en-US" sz="1000" dirty="0" err="1" smtClean="0"/>
              <a:t>TestDays</a:t>
            </a:r>
            <a:r>
              <a:rPr lang="en-US" sz="1000" dirty="0" smtClean="0"/>
              <a:t>();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reg</a:t>
            </a:r>
            <a:r>
              <a:rPr lang="en-US" sz="1000" dirty="0" smtClean="0"/>
              <a:t> [3:0]M;</a:t>
            </a:r>
          </a:p>
          <a:p>
            <a:r>
              <a:rPr lang="en-US" sz="1000" dirty="0" err="1" smtClean="0"/>
              <a:t>reg</a:t>
            </a:r>
            <a:r>
              <a:rPr lang="en-US" sz="1000" dirty="0" smtClean="0"/>
              <a:t> LY;</a:t>
            </a:r>
          </a:p>
          <a:p>
            <a:r>
              <a:rPr lang="en-US" sz="1000" dirty="0" smtClean="0"/>
              <a:t>wire D28, D29, D30, D31;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err="1" smtClean="0"/>
              <a:t>DaysInMonth</a:t>
            </a:r>
            <a:r>
              <a:rPr lang="en-US" sz="1000" dirty="0" smtClean="0"/>
              <a:t> D1 (M, LY, D28, D29, D30, D31);</a:t>
            </a:r>
          </a:p>
          <a:p>
            <a:endParaRPr lang="en-US" sz="1000" dirty="0" smtClean="0"/>
          </a:p>
          <a:p>
            <a:r>
              <a:rPr lang="en-US" sz="1000" dirty="0" smtClean="0"/>
              <a:t>initial</a:t>
            </a:r>
          </a:p>
          <a:p>
            <a:r>
              <a:rPr lang="en-US" sz="1000" dirty="0" smtClean="0"/>
              <a:t>  begin</a:t>
            </a:r>
          </a:p>
          <a:p>
            <a:r>
              <a:rPr lang="en-US" sz="1000" dirty="0" smtClean="0"/>
              <a:t>    </a:t>
            </a:r>
          </a:p>
          <a:p>
            <a:r>
              <a:rPr lang="en-US" sz="1000" dirty="0" smtClean="0"/>
              <a:t>  for (M = 0; M &lt;= 11; M=M+1)</a:t>
            </a:r>
          </a:p>
          <a:p>
            <a:r>
              <a:rPr lang="en-US" sz="1000" dirty="0" smtClean="0"/>
              <a:t>    begin</a:t>
            </a:r>
          </a:p>
          <a:p>
            <a:r>
              <a:rPr lang="en-US" sz="1000" dirty="0" smtClean="0"/>
              <a:t>      LY = 0; #10;</a:t>
            </a:r>
          </a:p>
          <a:p>
            <a:r>
              <a:rPr lang="en-US" sz="1000" dirty="0" smtClean="0"/>
              <a:t>      LY = 1; #10;</a:t>
            </a:r>
          </a:p>
          <a:p>
            <a:r>
              <a:rPr lang="en-US" sz="1000" dirty="0" smtClean="0"/>
              <a:t>    end</a:t>
            </a:r>
          </a:p>
          <a:p>
            <a:endParaRPr lang="en-US" sz="1000" dirty="0" smtClean="0"/>
          </a:p>
          <a:p>
            <a:r>
              <a:rPr lang="en-US" sz="1000" dirty="0" smtClean="0"/>
              <a:t>  $finish();</a:t>
            </a:r>
          </a:p>
          <a:p>
            <a:r>
              <a:rPr lang="en-US" sz="1000" dirty="0" smtClean="0"/>
              <a:t>  end </a:t>
            </a:r>
          </a:p>
          <a:p>
            <a:r>
              <a:rPr lang="en-US" sz="1000" dirty="0" smtClean="0"/>
              <a:t>  </a:t>
            </a:r>
          </a:p>
          <a:p>
            <a:r>
              <a:rPr lang="en-US" sz="1000" dirty="0" err="1" smtClean="0"/>
              <a:t>endmodule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7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612" y="3429000"/>
            <a:ext cx="8185588" cy="258222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6600" y="1828800"/>
            <a:ext cx="5540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Behavioral code to facilitate creation of test vectors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Behavioral code for automating checking</a:t>
            </a: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e.g. consider a method to verify a multiplier design</a:t>
            </a:r>
            <a:endParaRPr lang="en-US" sz="2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2743200"/>
            <a:ext cx="3810000" cy="1371600"/>
          </a:xfrm>
          <a:prstGeom prst="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3794" name="Object 2"/>
          <p:cNvGraphicFramePr>
            <a:graphicFrameLocks noChangeAspect="1"/>
          </p:cNvGraphicFramePr>
          <p:nvPr/>
        </p:nvGraphicFramePr>
        <p:xfrm>
          <a:off x="152400" y="3357949"/>
          <a:ext cx="3729985" cy="25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36" r:id="rId4" imgW="3117960" imgH="214920" progId="">
                  <p:embed/>
                </p:oleObj>
              </mc:Choice>
              <mc:Fallback>
                <p:oleObj r:id="rId4" imgW="3117960" imgH="214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57949"/>
                        <a:ext cx="3729985" cy="25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5" name="Object 3"/>
          <p:cNvGraphicFramePr>
            <a:graphicFrameLocks noChangeAspect="1"/>
          </p:cNvGraphicFramePr>
          <p:nvPr/>
        </p:nvGraphicFramePr>
        <p:xfrm>
          <a:off x="152400" y="3720737"/>
          <a:ext cx="2514600" cy="2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37" r:id="rId6" imgW="2319120" imgH="214920" progId="">
                  <p:embed/>
                </p:oleObj>
              </mc:Choice>
              <mc:Fallback>
                <p:oleObj r:id="rId6" imgW="2319120" imgH="2149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20737"/>
                        <a:ext cx="2514600" cy="24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3796" name="Object 4"/>
          <p:cNvGraphicFramePr>
            <a:graphicFrameLocks noChangeAspect="1"/>
          </p:cNvGraphicFramePr>
          <p:nvPr/>
        </p:nvGraphicFramePr>
        <p:xfrm>
          <a:off x="152400" y="2819400"/>
          <a:ext cx="2409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38" r:id="rId8" imgW="2197100" imgH="685800" progId="">
                  <p:embed/>
                </p:oleObj>
              </mc:Choice>
              <mc:Fallback>
                <p:oleObj r:id="rId8" imgW="2197100" imgH="685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19400"/>
                        <a:ext cx="24098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891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2059" y="126818"/>
            <a:ext cx="4729429" cy="66549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225689"/>
            <a:ext cx="4114800" cy="563231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DaysInMonth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(M,LY,D28,D29,D30,D31);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input [3:0]M;   // encoded value of month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    // Jan = 0000, Feb = 0001, etc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input LY;       // 1 if leap year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D28;     // 1 if month has 28 days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D29;     // 1 if month has 29 days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D30;     // 1 if month has 30 days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output D31;     // 1 if month has 31 days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ire T1,T2,T3,T4,T5,T6;</a:t>
            </a:r>
          </a:p>
          <a:p>
            <a:r>
              <a:rPr lang="en-US" sz="10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ire M3bar,M2bar,M1bar,M0bar,Lybar;</a:t>
            </a:r>
          </a:p>
          <a:p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not #(3,3)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U1a(M3bar,M[3]),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U1b(M2bar,M[2]),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U1c(M1bar,M[1]),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U1d(M0bar,M[0]),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U1e(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LYbar,LY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);	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and #(5,4)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U2a(D28,M3bar,M2bar,M1bar,M[0],</a:t>
            </a:r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LYbar</a:t>
            </a:r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U2b(D29,M3bar,M2bar,M1bar,M[0],LY);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and #(5,4)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U3a(T1,M[3],M0bar),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U4a(T2,M[2],M1bar,M[0]),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U5a(T3,M3bar,M2bar,M[1],M[0]);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or #(5,5)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U6a(D30,T1,T2,T3);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and #(5,4)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U3b(T4,M[3],M[0]),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U3c(T5,M3bar,M0bar),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U3d(T6,M[2],M[1]);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or #(5,5)</a:t>
            </a:r>
          </a:p>
          <a:p>
            <a:r>
              <a:rPr lang="en-US" sz="1000" b="1" dirty="0" smtClean="0">
                <a:latin typeface="Courier New" pitchFamily="49" charset="0"/>
                <a:cs typeface="Courier New" pitchFamily="49" charset="0"/>
              </a:rPr>
              <a:t>	U6b(D31,T4,T5,T6);</a:t>
            </a:r>
          </a:p>
          <a:p>
            <a:r>
              <a:rPr lang="en-US" sz="1000" b="1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6489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Structural Style Module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67200" y="1295401"/>
            <a:ext cx="487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Reflects actual </a:t>
            </a:r>
            <a:r>
              <a:rPr lang="en-US" sz="1800" dirty="0" smtClean="0">
                <a:latin typeface="+mj-lt"/>
              </a:rPr>
              <a:t>implementation.</a:t>
            </a:r>
            <a:endParaRPr lang="en-US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Primitives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1800" dirty="0">
                <a:latin typeface="+mj-lt"/>
              </a:rPr>
              <a:t>or, and, </a:t>
            </a:r>
            <a:r>
              <a:rPr lang="en-US" sz="1800" dirty="0" err="1">
                <a:latin typeface="+mj-lt"/>
              </a:rPr>
              <a:t>nand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xor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xnor</a:t>
            </a:r>
            <a:r>
              <a:rPr lang="en-US" sz="1800" dirty="0">
                <a:latin typeface="+mj-lt"/>
              </a:rPr>
              <a:t>, nor, </a:t>
            </a:r>
            <a:r>
              <a:rPr lang="en-US" sz="1800" dirty="0" smtClean="0">
                <a:latin typeface="+mj-lt"/>
              </a:rPr>
              <a:t>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Variable number of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Output is first 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Wires used to connect gate outputs/inputs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Comma separated list will share </a:t>
            </a:r>
            <a:r>
              <a:rPr lang="en-US" sz="1800" dirty="0" err="1" smtClean="0">
                <a:latin typeface="+mj-lt"/>
              </a:rPr>
              <a:t>t</a:t>
            </a:r>
            <a:r>
              <a:rPr lang="en-US" sz="1800" baseline="-25000" dirty="0" err="1" smtClean="0">
                <a:latin typeface="+mj-lt"/>
              </a:rPr>
              <a:t>pd</a:t>
            </a:r>
            <a:endParaRPr lang="en-US" sz="1800" baseline="-25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Can have asymmetric delays (</a:t>
            </a:r>
            <a:r>
              <a:rPr lang="en-US" sz="1800" dirty="0" err="1" smtClean="0">
                <a:latin typeface="+mj-lt"/>
              </a:rPr>
              <a:t>t</a:t>
            </a:r>
            <a:r>
              <a:rPr lang="en-US" sz="1800" baseline="-25000" dirty="0" err="1" smtClean="0">
                <a:latin typeface="+mj-lt"/>
              </a:rPr>
              <a:t>PLH</a:t>
            </a:r>
            <a:r>
              <a:rPr lang="en-US" sz="1800" baseline="-250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</a:t>
            </a:r>
            <a:r>
              <a:rPr lang="en-US" sz="1800" dirty="0" err="1" smtClean="0">
                <a:latin typeface="+mj-lt"/>
              </a:rPr>
              <a:t>t</a:t>
            </a:r>
            <a:r>
              <a:rPr lang="en-US" sz="1800" baseline="-25000" dirty="0" err="1" smtClean="0">
                <a:latin typeface="+mj-lt"/>
              </a:rPr>
              <a:t>PHL</a:t>
            </a:r>
            <a:r>
              <a:rPr lang="en-US" sz="1800" dirty="0" smtClean="0">
                <a:latin typeface="+mj-lt"/>
              </a:rPr>
              <a:t>)</a:t>
            </a:r>
            <a:endParaRPr lang="en-US" sz="1800" baseline="-25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aseline="-25000" dirty="0">
              <a:latin typeface="+mj-lt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914400" y="3627118"/>
            <a:ext cx="3352800" cy="10972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7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92582"/>
            <a:ext cx="2178470" cy="306541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362200" y="3276601"/>
            <a:ext cx="1905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2240281" y="3429000"/>
            <a:ext cx="45719" cy="685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fld id="{30697AA9-EC7D-437A-AE19-2AD08AA9C5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6860" y="4054036"/>
            <a:ext cx="213962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en-US" sz="1600" dirty="0"/>
              <a:t>can use same </a:t>
            </a:r>
            <a:r>
              <a:rPr lang="en-US" sz="1600" dirty="0" err="1"/>
              <a:t>testbench</a:t>
            </a:r>
            <a:r>
              <a:rPr lang="en-US" sz="1600" dirty="0"/>
              <a:t> used with dataflow (maybe need to accommodate different </a:t>
            </a:r>
            <a:r>
              <a:rPr lang="en-US" sz="1600" dirty="0" err="1"/>
              <a:t>Tpd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" y="0"/>
            <a:ext cx="9116568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Hierarchical Structural Description</a:t>
            </a:r>
            <a:endParaRPr lang="en-US" dirty="0"/>
          </a:p>
        </p:txBody>
      </p:sp>
      <p:pic>
        <p:nvPicPr>
          <p:cNvPr id="649221" name="Picture 5" descr="Tab_05_070"/>
          <p:cNvPicPr>
            <a:picLocks noChangeAspect="1" noChangeArrowheads="1"/>
          </p:cNvPicPr>
          <p:nvPr/>
        </p:nvPicPr>
        <p:blipFill>
          <a:blip r:embed="rId3"/>
          <a:srcRect l="15430" r="15430" b="32195"/>
          <a:stretch>
            <a:fillRect/>
          </a:stretch>
        </p:blipFill>
        <p:spPr bwMode="auto">
          <a:xfrm>
            <a:off x="1447800" y="4343400"/>
            <a:ext cx="6629400" cy="1920875"/>
          </a:xfrm>
          <a:prstGeom prst="rect">
            <a:avLst/>
          </a:prstGeom>
          <a:noFill/>
        </p:spPr>
      </p:pic>
      <p:pic>
        <p:nvPicPr>
          <p:cNvPr id="649222" name="Picture 6" descr="Tab_05_072"/>
          <p:cNvPicPr>
            <a:picLocks noChangeAspect="1" noChangeArrowheads="1"/>
          </p:cNvPicPr>
          <p:nvPr/>
        </p:nvPicPr>
        <p:blipFill>
          <a:blip r:embed="rId4"/>
          <a:srcRect l="15430" r="15430" b="25447"/>
          <a:stretch>
            <a:fillRect/>
          </a:stretch>
        </p:blipFill>
        <p:spPr bwMode="auto">
          <a:xfrm>
            <a:off x="1752600" y="1882775"/>
            <a:ext cx="6019800" cy="23844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4944" y="6330172"/>
            <a:ext cx="457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800" dirty="0"/>
              <a:t>Note that this is structural and hierarchical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Diagrams</a:t>
            </a:r>
          </a:p>
        </p:txBody>
      </p:sp>
      <p:pic>
        <p:nvPicPr>
          <p:cNvPr id="651268" name="Picture 4" descr="Fig_06_019"/>
          <p:cNvPicPr>
            <a:picLocks noChangeAspect="1" noChangeArrowheads="1"/>
          </p:cNvPicPr>
          <p:nvPr/>
        </p:nvPicPr>
        <p:blipFill>
          <a:blip r:embed="rId2"/>
          <a:srcRect b="10706"/>
          <a:stretch>
            <a:fillRect/>
          </a:stretch>
        </p:blipFill>
        <p:spPr bwMode="auto">
          <a:xfrm>
            <a:off x="533400" y="1524000"/>
            <a:ext cx="8181975" cy="4343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Diagrams</a:t>
            </a:r>
          </a:p>
        </p:txBody>
      </p:sp>
      <p:pic>
        <p:nvPicPr>
          <p:cNvPr id="652292" name="Picture 4" descr="Fig_06_020"/>
          <p:cNvPicPr>
            <a:picLocks noChangeAspect="1" noChangeArrowheads="1"/>
          </p:cNvPicPr>
          <p:nvPr/>
        </p:nvPicPr>
        <p:blipFill>
          <a:blip r:embed="rId2"/>
          <a:srcRect b="11371"/>
          <a:stretch>
            <a:fillRect/>
          </a:stretch>
        </p:blipFill>
        <p:spPr bwMode="auto">
          <a:xfrm>
            <a:off x="1139825" y="1828800"/>
            <a:ext cx="6937375" cy="4343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7AA9-EC7D-437A-AE19-2AD08AA9C59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Prof. Mark G. </a:t>
            </a:r>
            <a:r>
              <a:rPr lang="en-US" sz="1800" dirty="0" smtClean="0"/>
              <a:t>Faust</a:t>
            </a:r>
          </a:p>
          <a:p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68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Flow</a:t>
            </a:r>
          </a:p>
        </p:txBody>
      </p:sp>
      <p:pic>
        <p:nvPicPr>
          <p:cNvPr id="633860" name="Picture 4" descr="Fig_05_001"/>
          <p:cNvPicPr>
            <a:picLocks noChangeAspect="1" noChangeArrowheads="1"/>
          </p:cNvPicPr>
          <p:nvPr/>
        </p:nvPicPr>
        <p:blipFill>
          <a:blip r:embed="rId2"/>
          <a:srcRect l="6950" r="7336" b="23984"/>
          <a:stretch>
            <a:fillRect/>
          </a:stretch>
        </p:blipFill>
        <p:spPr bwMode="auto">
          <a:xfrm>
            <a:off x="304800" y="2209800"/>
            <a:ext cx="8458200" cy="26717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pic>
        <p:nvPicPr>
          <p:cNvPr id="637955" name="Picture 3" descr="Fig_05_004"/>
          <p:cNvPicPr>
            <a:picLocks noChangeAspect="1" noChangeArrowheads="1"/>
          </p:cNvPicPr>
          <p:nvPr/>
        </p:nvPicPr>
        <p:blipFill>
          <a:blip r:embed="rId2"/>
          <a:srcRect b="8452"/>
          <a:stretch>
            <a:fillRect/>
          </a:stretch>
        </p:blipFill>
        <p:spPr bwMode="auto">
          <a:xfrm>
            <a:off x="2971800" y="1600200"/>
            <a:ext cx="5705475" cy="4025900"/>
          </a:xfrm>
          <a:prstGeom prst="rect">
            <a:avLst/>
          </a:prstGeom>
          <a:noFill/>
        </p:spPr>
      </p:pic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45336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Different types </a:t>
            </a:r>
            <a:r>
              <a:rPr lang="en-US" sz="2000" dirty="0" smtClean="0">
                <a:latin typeface="+mj-lt"/>
              </a:rPr>
              <a:t>of module descriptions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Structural</a:t>
            </a:r>
            <a:r>
              <a:rPr lang="en-US" sz="1800" dirty="0" smtClean="0">
                <a:latin typeface="+mj-lt"/>
              </a:rPr>
              <a:t> – actual gates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Behavioral</a:t>
            </a:r>
            <a:r>
              <a:rPr lang="en-US" sz="1800" dirty="0" smtClean="0">
                <a:latin typeface="+mj-lt"/>
              </a:rPr>
              <a:t> – behavior, no structure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Dataflow</a:t>
            </a:r>
            <a:r>
              <a:rPr lang="en-US" sz="1800" dirty="0" smtClean="0">
                <a:latin typeface="+mj-lt"/>
              </a:rPr>
              <a:t> – simple output </a:t>
            </a:r>
            <a:r>
              <a:rPr lang="en-US" sz="1800" dirty="0" smtClean="0">
                <a:latin typeface="+mj-lt"/>
                <a:sym typeface="Wingdings" pitchFamily="2" charset="2"/>
              </a:rPr>
              <a:t> F(inputs)</a:t>
            </a:r>
            <a:endParaRPr lang="en-US" sz="1800" dirty="0" smtClean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i="1" dirty="0" smtClean="0">
                <a:solidFill>
                  <a:srgbClr val="0070C0"/>
                </a:solidFill>
                <a:latin typeface="+mj-lt"/>
              </a:rPr>
              <a:t>Combination of above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"/>
            <a:ext cx="9144000" cy="987552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Syntax</a:t>
            </a:r>
          </a:p>
        </p:txBody>
      </p:sp>
      <p:pic>
        <p:nvPicPr>
          <p:cNvPr id="635908" name="Picture 4" descr="Tab_05_055"/>
          <p:cNvPicPr>
            <a:picLocks noChangeAspect="1" noChangeArrowheads="1"/>
          </p:cNvPicPr>
          <p:nvPr/>
        </p:nvPicPr>
        <p:blipFill>
          <a:blip r:embed="rId3"/>
          <a:srcRect l="15562" r="15562" b="37993"/>
          <a:stretch>
            <a:fillRect/>
          </a:stretch>
        </p:blipFill>
        <p:spPr bwMode="auto">
          <a:xfrm>
            <a:off x="2971800" y="4908169"/>
            <a:ext cx="5943600" cy="1349375"/>
          </a:xfrm>
          <a:prstGeom prst="rect">
            <a:avLst/>
          </a:prstGeom>
          <a:noFill/>
        </p:spPr>
      </p:pic>
      <p:sp>
        <p:nvSpPr>
          <p:cNvPr id="635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Case sensitive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“module”, “Module”, “MODULE” not same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Reserved words are lower case (e.g. “module”)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User-defined identifiers (e.g. variables, modules, ports) no requirements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Useful convention:  use mixed case, leading capitals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“</a:t>
            </a:r>
            <a:r>
              <a:rPr lang="en-US" sz="1600" dirty="0" err="1"/>
              <a:t>BufferFull</a:t>
            </a:r>
            <a:r>
              <a:rPr lang="en-US" sz="1600" dirty="0"/>
              <a:t>” not “</a:t>
            </a:r>
            <a:r>
              <a:rPr lang="en-US" sz="1600" dirty="0" err="1"/>
              <a:t>bufferfull</a:t>
            </a:r>
            <a:r>
              <a:rPr lang="en-US" sz="1600" dirty="0"/>
              <a:t>” or “BUFFERFULL”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B0F0"/>
                </a:solidFill>
              </a:rPr>
              <a:t>White space </a:t>
            </a:r>
            <a:r>
              <a:rPr lang="en-US" sz="2000" dirty="0"/>
              <a:t>(e.g. spaces, line breaks ) generally ignored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it to make your modules readable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B050"/>
                </a:solidFill>
              </a:rPr>
              <a:t>Comments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// single line comments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/*  </a:t>
            </a:r>
            <a:br>
              <a:rPr lang="en-US" sz="1800" dirty="0"/>
            </a:br>
            <a:r>
              <a:rPr lang="en-US" sz="1800" dirty="0"/>
              <a:t>     multiple line</a:t>
            </a:r>
            <a:br>
              <a:rPr lang="en-US" sz="1800" dirty="0"/>
            </a:br>
            <a:r>
              <a:rPr lang="en-US" sz="1800" dirty="0"/>
              <a:t>     comments</a:t>
            </a:r>
            <a:br>
              <a:rPr lang="en-US" sz="1800" dirty="0"/>
            </a:br>
            <a:r>
              <a:rPr lang="en-US" sz="1800" dirty="0"/>
              <a:t>*/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960" y="5006885"/>
            <a:ext cx="22620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dataflow type of description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638300" y="554628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Verilog Syntax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Identifiers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Begin with letter or underscore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Contain letters, digits, underscores, $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4 </a:t>
            </a:r>
            <a:r>
              <a:rPr lang="en-US" sz="2000" dirty="0">
                <a:solidFill>
                  <a:srgbClr val="FF0000"/>
                </a:solidFill>
              </a:rPr>
              <a:t>Valued Logic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0, 1, X, Z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Literals</a:t>
            </a:r>
            <a:r>
              <a:rPr lang="en-US" sz="2000" dirty="0" smtClean="0"/>
              <a:t> </a:t>
            </a:r>
            <a:r>
              <a:rPr lang="en-US" sz="2000" dirty="0"/>
              <a:t>(in language sense)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n’Bddd</a:t>
            </a:r>
            <a:r>
              <a:rPr lang="en-US" sz="1800" dirty="0"/>
              <a:t>…d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 = (decimal) number of bits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B = radix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b = binary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o = octal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h = hexadecimal</a:t>
            </a:r>
          </a:p>
          <a:p>
            <a:pPr lvl="3">
              <a:lnSpc>
                <a:spcPct val="80000"/>
              </a:lnSpc>
            </a:pPr>
            <a:r>
              <a:rPr lang="en-US" sz="1400" dirty="0"/>
              <a:t>d = decimal</a:t>
            </a:r>
          </a:p>
          <a:p>
            <a:pPr lvl="2">
              <a:lnSpc>
                <a:spcPct val="80000"/>
              </a:lnSpc>
            </a:pPr>
            <a:r>
              <a:rPr lang="en-US" sz="1600" dirty="0" err="1"/>
              <a:t>ddd</a:t>
            </a:r>
            <a:r>
              <a:rPr lang="en-US" sz="1600" dirty="0"/>
              <a:t>…d = digits in designated </a:t>
            </a:r>
            <a:r>
              <a:rPr lang="en-US" sz="1600" dirty="0" smtClean="0"/>
              <a:t>radix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D731E253-7416-4DCA-A70D-7EC932FF92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086761"/>
            <a:ext cx="1665841" cy="132343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 = 4’b1010;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 = 4’hA;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 = 4’o12;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 = 4’d10;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 = 10;</a:t>
            </a:r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2514600"/>
            <a:ext cx="1295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bits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0" y="2819400"/>
            <a:ext cx="3810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2285" y="2970311"/>
            <a:ext cx="82671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radix</a:t>
            </a:r>
            <a:endParaRPr lang="en-US" sz="1400" dirty="0"/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6700321" y="3278088"/>
            <a:ext cx="5279" cy="80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21985" y="4099560"/>
            <a:ext cx="82671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octal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00320" y="4191000"/>
            <a:ext cx="122448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13074" y="3333023"/>
            <a:ext cx="112612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hexadecimal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765744" y="3486911"/>
            <a:ext cx="932797" cy="93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242"/>
            <a:ext cx="9144000" cy="82365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Operators in Verilog</a:t>
            </a:r>
            <a:endParaRPr lang="en-US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114800"/>
          </a:xfrm>
        </p:spPr>
        <p:txBody>
          <a:bodyPr/>
          <a:lstStyle/>
          <a:p>
            <a:r>
              <a:rPr lang="en-US" dirty="0"/>
              <a:t>Operators</a:t>
            </a:r>
          </a:p>
          <a:p>
            <a:pPr lvl="1"/>
            <a:r>
              <a:rPr lang="en-US" dirty="0"/>
              <a:t>Bit-wise Boolean</a:t>
            </a:r>
          </a:p>
          <a:p>
            <a:pPr lvl="1"/>
            <a:r>
              <a:rPr lang="en-US" dirty="0"/>
              <a:t>Arithmetic and shift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Misc: concatenation, replication</a:t>
            </a:r>
          </a:p>
        </p:txBody>
      </p:sp>
      <p:pic>
        <p:nvPicPr>
          <p:cNvPr id="638981" name="Picture 5" descr="Tab_05_064"/>
          <p:cNvPicPr>
            <a:picLocks noChangeAspect="1" noChangeArrowheads="1"/>
          </p:cNvPicPr>
          <p:nvPr/>
        </p:nvPicPr>
        <p:blipFill>
          <a:blip r:embed="rId2"/>
          <a:srcRect l="33842" r="33466" b="27600"/>
          <a:stretch>
            <a:fillRect/>
          </a:stretch>
        </p:blipFill>
        <p:spPr bwMode="auto">
          <a:xfrm>
            <a:off x="5943600" y="2971800"/>
            <a:ext cx="2362200" cy="1841500"/>
          </a:xfrm>
          <a:prstGeom prst="rect">
            <a:avLst/>
          </a:prstGeom>
          <a:noFill/>
        </p:spPr>
      </p:pic>
      <p:pic>
        <p:nvPicPr>
          <p:cNvPr id="638982" name="Picture 6" descr="Tab_05_066"/>
          <p:cNvPicPr>
            <a:picLocks noChangeAspect="1" noChangeArrowheads="1"/>
          </p:cNvPicPr>
          <p:nvPr/>
        </p:nvPicPr>
        <p:blipFill>
          <a:blip r:embed="rId3"/>
          <a:srcRect l="31940" r="31987" b="22144"/>
          <a:stretch>
            <a:fillRect/>
          </a:stretch>
        </p:blipFill>
        <p:spPr bwMode="auto">
          <a:xfrm>
            <a:off x="1981200" y="4114800"/>
            <a:ext cx="2819400" cy="2625725"/>
          </a:xfrm>
          <a:prstGeom prst="rect">
            <a:avLst/>
          </a:prstGeom>
          <a:noFill/>
        </p:spPr>
      </p:pic>
      <p:pic>
        <p:nvPicPr>
          <p:cNvPr id="638983" name="Picture 7" descr="Tab_05_067"/>
          <p:cNvPicPr>
            <a:picLocks noChangeAspect="1" noChangeArrowheads="1"/>
          </p:cNvPicPr>
          <p:nvPr/>
        </p:nvPicPr>
        <p:blipFill>
          <a:blip r:embed="rId4"/>
          <a:srcRect l="24825" r="25200" b="30838"/>
          <a:stretch>
            <a:fillRect/>
          </a:stretch>
        </p:blipFill>
        <p:spPr bwMode="auto">
          <a:xfrm>
            <a:off x="5638800" y="5257800"/>
            <a:ext cx="3352800" cy="1455738"/>
          </a:xfrm>
          <a:prstGeom prst="rect">
            <a:avLst/>
          </a:prstGeom>
          <a:noFill/>
        </p:spPr>
      </p:pic>
      <p:pic>
        <p:nvPicPr>
          <p:cNvPr id="638984" name="Picture 8" descr="Tab_05_058"/>
          <p:cNvPicPr>
            <a:picLocks noChangeAspect="1" noChangeArrowheads="1"/>
          </p:cNvPicPr>
          <p:nvPr/>
        </p:nvPicPr>
        <p:blipFill>
          <a:blip r:embed="rId5"/>
          <a:srcRect l="32593" r="32591" b="29732"/>
          <a:stretch>
            <a:fillRect/>
          </a:stretch>
        </p:blipFill>
        <p:spPr bwMode="auto">
          <a:xfrm>
            <a:off x="5943600" y="1295400"/>
            <a:ext cx="2362200" cy="15144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D731E253-7416-4DCA-A70D-7EC932FF925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8"/>
            <a:ext cx="7772400" cy="70961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Vectors in Verilog</a:t>
            </a:r>
            <a:endParaRPr lang="en-US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Vectors</a:t>
            </a:r>
          </a:p>
          <a:p>
            <a:pPr lvl="1"/>
            <a:r>
              <a:rPr lang="en-US"/>
              <a:t>Signals or ports with width</a:t>
            </a:r>
          </a:p>
          <a:p>
            <a:pPr lvl="1"/>
            <a:r>
              <a:rPr lang="en-US"/>
              <a:t>Bit select</a:t>
            </a:r>
          </a:p>
          <a:p>
            <a:pPr lvl="2"/>
            <a:r>
              <a:rPr lang="en-US"/>
              <a:t>Zbus[5]</a:t>
            </a:r>
          </a:p>
          <a:p>
            <a:pPr lvl="1"/>
            <a:r>
              <a:rPr lang="en-US"/>
              <a:t>Part select</a:t>
            </a:r>
          </a:p>
          <a:p>
            <a:pPr lvl="2"/>
            <a:r>
              <a:rPr lang="en-US"/>
              <a:t>word1[15:8]</a:t>
            </a:r>
          </a:p>
        </p:txBody>
      </p:sp>
      <p:pic>
        <p:nvPicPr>
          <p:cNvPr id="640004" name="Picture 4" descr="Tab_05_057"/>
          <p:cNvPicPr>
            <a:picLocks noChangeAspect="1" noChangeArrowheads="1"/>
          </p:cNvPicPr>
          <p:nvPr/>
        </p:nvPicPr>
        <p:blipFill>
          <a:blip r:embed="rId2"/>
          <a:srcRect l="25732" r="25450" b="37346"/>
          <a:stretch>
            <a:fillRect/>
          </a:stretch>
        </p:blipFill>
        <p:spPr bwMode="auto">
          <a:xfrm>
            <a:off x="4114800" y="3200400"/>
            <a:ext cx="4495800" cy="1552575"/>
          </a:xfrm>
          <a:prstGeom prst="rect">
            <a:avLst/>
          </a:prstGeom>
          <a:noFill/>
        </p:spPr>
      </p:pic>
      <p:pic>
        <p:nvPicPr>
          <p:cNvPr id="640008" name="Picture 8" descr="Tab_05_063"/>
          <p:cNvPicPr>
            <a:picLocks noChangeAspect="1" noChangeArrowheads="1"/>
          </p:cNvPicPr>
          <p:nvPr/>
        </p:nvPicPr>
        <p:blipFill>
          <a:blip r:embed="rId3"/>
          <a:srcRect l="24049" r="24472" b="43129"/>
          <a:stretch>
            <a:fillRect/>
          </a:stretch>
        </p:blipFill>
        <p:spPr bwMode="auto">
          <a:xfrm>
            <a:off x="1752600" y="5181600"/>
            <a:ext cx="5334000" cy="1168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E253-7416-4DCA-A70D-7EC932FF92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55309</TotalTime>
  <Words>1570</Words>
  <Application>Microsoft Office PowerPoint</Application>
  <PresentationFormat>On-screen Show (4:3)</PresentationFormat>
  <Paragraphs>506</Paragraphs>
  <Slides>36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Wingdings</vt:lpstr>
      <vt:lpstr>Default Design</vt:lpstr>
      <vt:lpstr>Worksheet</vt:lpstr>
      <vt:lpstr>Lecture 8 </vt:lpstr>
      <vt:lpstr>Hardware Description Languages (HDLs)</vt:lpstr>
      <vt:lpstr>Hardware Description Languages (HDLs)</vt:lpstr>
      <vt:lpstr>Design Flow</vt:lpstr>
      <vt:lpstr>Modules</vt:lpstr>
      <vt:lpstr>Verilog Syntax</vt:lpstr>
      <vt:lpstr>Verilog Syntax</vt:lpstr>
      <vt:lpstr>Operators in Verilog</vt:lpstr>
      <vt:lpstr>Vectors in Verilog</vt:lpstr>
      <vt:lpstr>Verilog Instantiation and parameter lists</vt:lpstr>
      <vt:lpstr>Verilog Dataflow Example: Full Adder</vt:lpstr>
      <vt:lpstr>Verilog Structural Example: Full Adder</vt:lpstr>
      <vt:lpstr>Verilog Structural Example: Full Adder</vt:lpstr>
      <vt:lpstr>A TestBench</vt:lpstr>
      <vt:lpstr>A TestBench</vt:lpstr>
      <vt:lpstr>Testbench Example for previously presented Full Adder</vt:lpstr>
      <vt:lpstr>A Complete Example Using Dataflow Style</vt:lpstr>
      <vt:lpstr>A Complete Example Using Dataflow Style</vt:lpstr>
      <vt:lpstr>A Complete Example Using Dataflow Style</vt:lpstr>
      <vt:lpstr>Black Box and Truthtable</vt:lpstr>
      <vt:lpstr>K-Maps and Reduced Equations</vt:lpstr>
      <vt:lpstr>Verilog Dataflow Style Module</vt:lpstr>
      <vt:lpstr>Verilog Testbench</vt:lpstr>
      <vt:lpstr>Verilog Testbench for the same example</vt:lpstr>
      <vt:lpstr>The Timing Diagram</vt:lpstr>
      <vt:lpstr>A Better Solution: Buses (Vectors)</vt:lpstr>
      <vt:lpstr>A Better Solution: Buses (Vectors)</vt:lpstr>
      <vt:lpstr>TestBenches with Buses</vt:lpstr>
      <vt:lpstr>Alternative TestBenches with Buses</vt:lpstr>
      <vt:lpstr>TestBenches with Behavioral Code</vt:lpstr>
      <vt:lpstr>PowerPoint Presentation</vt:lpstr>
      <vt:lpstr>Verilog Structural Style Module</vt:lpstr>
      <vt:lpstr>Hierarchical Structural Description</vt:lpstr>
      <vt:lpstr>Timing Diagrams</vt:lpstr>
      <vt:lpstr>Timing Diagrams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400</cp:revision>
  <dcterms:created xsi:type="dcterms:W3CDTF">2004-07-30T14:54:42Z</dcterms:created>
  <dcterms:modified xsi:type="dcterms:W3CDTF">2017-03-26T22:46:25Z</dcterms:modified>
</cp:coreProperties>
</file>